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09" r:id="rId2"/>
  </p:sldIdLst>
  <p:sldSz cx="12192000" cy="6858000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D7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68" autoAdjust="0"/>
    <p:restoredTop sz="99855" autoAdjust="0"/>
  </p:normalViewPr>
  <p:slideViewPr>
    <p:cSldViewPr snapToGrid="0">
      <p:cViewPr varScale="1">
        <p:scale>
          <a:sx n="115" d="100"/>
          <a:sy n="115" d="100"/>
        </p:scale>
        <p:origin x="43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3B1250-A772-4667-A40F-379E4372A4A3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DDA422-B4C1-43BF-8459-802C19BE6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695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9DD4-96E1-49EB-BBD6-1FADCC9E21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3662D-A2D0-483A-8E2E-7C9920B2C8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135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9DD4-96E1-49EB-BBD6-1FADCC9E21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3662D-A2D0-483A-8E2E-7C9920B2C8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654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9DD4-96E1-49EB-BBD6-1FADCC9E21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3662D-A2D0-483A-8E2E-7C9920B2C8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784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9DD4-96E1-49EB-BBD6-1FADCC9E21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3662D-A2D0-483A-8E2E-7C9920B2C8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405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9DD4-96E1-49EB-BBD6-1FADCC9E21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3662D-A2D0-483A-8E2E-7C9920B2C8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657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9DD4-96E1-49EB-BBD6-1FADCC9E21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3662D-A2D0-483A-8E2E-7C9920B2C8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89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9DD4-96E1-49EB-BBD6-1FADCC9E21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3662D-A2D0-483A-8E2E-7C9920B2C8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401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9DD4-96E1-49EB-BBD6-1FADCC9E21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3662D-A2D0-483A-8E2E-7C9920B2C8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566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9DD4-96E1-49EB-BBD6-1FADCC9E21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3662D-A2D0-483A-8E2E-7C9920B2C8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527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9DD4-96E1-49EB-BBD6-1FADCC9E21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3662D-A2D0-483A-8E2E-7C9920B2C8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590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9DD4-96E1-49EB-BBD6-1FADCC9E21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3662D-A2D0-483A-8E2E-7C9920B2C8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40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C9DD4-96E1-49EB-BBD6-1FADCC9E21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3662D-A2D0-483A-8E2E-7C9920B2C8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495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1502979" y="361774"/>
            <a:ext cx="9837683" cy="7571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400" b="1" i="1" dirty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здравоохранения</a:t>
            </a:r>
          </a:p>
          <a:p>
            <a:r>
              <a:rPr lang="ru-RU" sz="2400" b="1" i="1" dirty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Ставропольского края</a:t>
            </a:r>
          </a:p>
        </p:txBody>
      </p:sp>
      <p:pic>
        <p:nvPicPr>
          <p:cNvPr id="4" name="Рисунок 6" descr="Герб края без фона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525" y="398631"/>
            <a:ext cx="889048" cy="934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363310" y="1231824"/>
            <a:ext cx="7546428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u="sng" dirty="0" smtClean="0">
                <a:solidFill>
                  <a:srgbClr val="FF0000"/>
                </a:solidFill>
              </a:rPr>
              <a:t> </a:t>
            </a:r>
            <a:r>
              <a:rPr lang="ru-RU" sz="1600" b="1" i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Коронавирус</a:t>
            </a:r>
            <a:r>
              <a:rPr lang="ru-RU" sz="16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что это и чем опасен для нас? </a:t>
            </a:r>
          </a:p>
          <a:p>
            <a:endParaRPr lang="ru-RU" sz="1600" b="1" i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400" b="1" i="1" u="sng" dirty="0" err="1" smtClean="0">
                <a:solidFill>
                  <a:srgbClr val="FF0000"/>
                </a:solidFill>
              </a:rPr>
              <a:t>Коронавирус</a:t>
            </a:r>
            <a:r>
              <a:rPr lang="ru-RU" sz="1400" b="1" i="1" dirty="0" smtClean="0"/>
              <a:t> </a:t>
            </a:r>
            <a:r>
              <a:rPr lang="ru-RU" sz="1400" b="1" i="1" dirty="0"/>
              <a:t>–возбудитель </a:t>
            </a:r>
            <a:r>
              <a:rPr lang="ru-RU" sz="1400" b="1" i="1" dirty="0" err="1"/>
              <a:t>ОРВИ,при</a:t>
            </a:r>
            <a:r>
              <a:rPr lang="ru-RU" sz="1400" b="1" i="1" dirty="0"/>
              <a:t> которой отмечается ярко выраженная интоксикация организма и проблемы с дыхательной и пищеварительной системами.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400" b="1" i="1" u="sng" dirty="0">
                <a:solidFill>
                  <a:srgbClr val="FF0000"/>
                </a:solidFill>
              </a:rPr>
              <a:t>Новый </a:t>
            </a:r>
            <a:r>
              <a:rPr lang="ru-RU" sz="1400" b="1" i="1" u="sng" dirty="0" err="1">
                <a:solidFill>
                  <a:srgbClr val="FF0000"/>
                </a:solidFill>
              </a:rPr>
              <a:t>коронавирус</a:t>
            </a:r>
            <a:r>
              <a:rPr lang="ru-RU" sz="1400" b="1" i="1" u="sng" dirty="0">
                <a:solidFill>
                  <a:srgbClr val="FF0000"/>
                </a:solidFill>
              </a:rPr>
              <a:t> 2019-</a:t>
            </a:r>
            <a:r>
              <a:rPr lang="en-US" sz="1400" b="1" i="1" u="sng" dirty="0">
                <a:solidFill>
                  <a:srgbClr val="FF0000"/>
                </a:solidFill>
              </a:rPr>
              <a:t>n </a:t>
            </a:r>
            <a:r>
              <a:rPr lang="en-US" sz="1400" b="1" i="1" u="sng" dirty="0" err="1">
                <a:solidFill>
                  <a:srgbClr val="FF0000"/>
                </a:solidFill>
              </a:rPr>
              <a:t>CoV</a:t>
            </a:r>
            <a:r>
              <a:rPr lang="en-US" sz="1400" b="1" i="1" u="sng" dirty="0">
                <a:solidFill>
                  <a:srgbClr val="FF0000"/>
                </a:solidFill>
              </a:rPr>
              <a:t> </a:t>
            </a:r>
            <a:r>
              <a:rPr lang="ru-RU" sz="1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впервые обнаружен на оптовом рынке морепродуктов в декабре 2019 года, имеет зоонозную природу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400" b="1" i="1" u="sng" dirty="0">
                <a:solidFill>
                  <a:srgbClr val="FF0000"/>
                </a:solidFill>
              </a:rPr>
              <a:t>Инкубационный период составляет 14 дней 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861738" y="2995448"/>
            <a:ext cx="337382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u="sng" dirty="0">
                <a:solidFill>
                  <a:srgbClr val="FF0000"/>
                </a:solidFill>
              </a:rPr>
              <a:t>Основные симптомы: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i="1" dirty="0"/>
              <a:t>Повышение температуры тела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i="1" dirty="0"/>
              <a:t>Быстрая утомляемость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i="1" dirty="0"/>
              <a:t>Сухой кашель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i="1" dirty="0"/>
              <a:t>Чувство сдавленности в груди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i="1" dirty="0"/>
              <a:t>Боли в мышцах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i="1" dirty="0"/>
              <a:t>Головная боль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i="1" dirty="0"/>
              <a:t>Тошнота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i="1" dirty="0"/>
              <a:t>Рвота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i="1" dirty="0"/>
              <a:t>диарея</a:t>
            </a:r>
          </a:p>
          <a:p>
            <a:r>
              <a:rPr lang="ru-RU" sz="1400" b="1" u="sng" dirty="0">
                <a:solidFill>
                  <a:srgbClr val="FF0000"/>
                </a:solidFill>
              </a:rPr>
              <a:t>Механизмы передачи </a:t>
            </a:r>
            <a:r>
              <a:rPr lang="ru-RU" sz="1400" b="1" u="sng" dirty="0" err="1">
                <a:solidFill>
                  <a:srgbClr val="FF0000"/>
                </a:solidFill>
              </a:rPr>
              <a:t>коронавирусной</a:t>
            </a:r>
            <a:r>
              <a:rPr lang="ru-RU" sz="1400" b="1" u="sng" dirty="0">
                <a:solidFill>
                  <a:srgbClr val="FF0000"/>
                </a:solidFill>
              </a:rPr>
              <a:t> инфекции 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/>
              <a:t>Воздушно-капельный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/>
              <a:t>Контактный</a:t>
            </a:r>
            <a:endParaRPr lang="ru-RU" sz="1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771697" y="2893816"/>
            <a:ext cx="3016469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 smtClean="0">
                <a:ln>
                  <a:solidFill>
                    <a:schemeClr val="accent1"/>
                  </a:solidFill>
                </a:ln>
                <a:solidFill>
                  <a:srgbClr val="FF0000"/>
                </a:solidFill>
              </a:rPr>
              <a:t>Профилактические меры!</a:t>
            </a:r>
          </a:p>
          <a:p>
            <a:pPr marL="288000" indent="-342900">
              <a:buFont typeface="Arial" panose="020B0604020202020204" pitchFamily="34" charset="0"/>
              <a:buChar char="•"/>
            </a:pPr>
            <a:r>
              <a:rPr lang="ru-RU" sz="1400" b="1" i="1" dirty="0" smtClean="0">
                <a:ln>
                  <a:solidFill>
                    <a:schemeClr val="accent1"/>
                  </a:solidFill>
                </a:ln>
                <a:solidFill>
                  <a:srgbClr val="FF0000"/>
                </a:solidFill>
              </a:rPr>
              <a:t>Соблюдение </a:t>
            </a:r>
            <a:r>
              <a:rPr lang="ru-RU" sz="1400" b="1" i="1" dirty="0">
                <a:ln>
                  <a:solidFill>
                    <a:schemeClr val="accent1"/>
                  </a:solidFill>
                </a:ln>
                <a:solidFill>
                  <a:srgbClr val="FF0000"/>
                </a:solidFill>
              </a:rPr>
              <a:t>личной гигиены</a:t>
            </a:r>
          </a:p>
          <a:p>
            <a:pPr marL="288000" indent="-342900">
              <a:buFont typeface="Arial" panose="020B0604020202020204" pitchFamily="34" charset="0"/>
              <a:buChar char="•"/>
            </a:pPr>
            <a:r>
              <a:rPr lang="ru-RU" sz="1400" b="1" i="1" dirty="0">
                <a:ln>
                  <a:solidFill>
                    <a:schemeClr val="accent1"/>
                  </a:solidFill>
                </a:ln>
                <a:solidFill>
                  <a:srgbClr val="FF0000"/>
                </a:solidFill>
              </a:rPr>
              <a:t>Частое мытье рук с мылом или обработка рук кожным антисептиком</a:t>
            </a:r>
          </a:p>
          <a:p>
            <a:pPr marL="288000" indent="-342900">
              <a:buFont typeface="Arial" panose="020B0604020202020204" pitchFamily="34" charset="0"/>
              <a:buChar char="•"/>
            </a:pPr>
            <a:r>
              <a:rPr lang="ru-RU" sz="1400" b="1" i="1" dirty="0">
                <a:ln>
                  <a:solidFill>
                    <a:schemeClr val="accent1"/>
                  </a:solidFill>
                </a:ln>
                <a:solidFill>
                  <a:srgbClr val="FF0000"/>
                </a:solidFill>
              </a:rPr>
              <a:t>Регулярное проветривание помещений</a:t>
            </a:r>
          </a:p>
          <a:p>
            <a:pPr marL="288000" indent="-342900">
              <a:buFont typeface="Arial" panose="020B0604020202020204" pitchFamily="34" charset="0"/>
              <a:buChar char="•"/>
            </a:pPr>
            <a:r>
              <a:rPr lang="ru-RU" sz="1400" b="1" i="1" dirty="0">
                <a:ln>
                  <a:solidFill>
                    <a:schemeClr val="accent1"/>
                  </a:solidFill>
                </a:ln>
                <a:solidFill>
                  <a:srgbClr val="FF0000"/>
                </a:solidFill>
              </a:rPr>
              <a:t>Проведение влажной уборки</a:t>
            </a:r>
          </a:p>
          <a:p>
            <a:pPr marL="288000" indent="-342900">
              <a:buFont typeface="Arial" panose="020B0604020202020204" pitchFamily="34" charset="0"/>
              <a:buChar char="•"/>
            </a:pPr>
            <a:r>
              <a:rPr lang="ru-RU" sz="1400" b="1" i="1" dirty="0">
                <a:ln>
                  <a:solidFill>
                    <a:schemeClr val="accent1"/>
                  </a:solidFill>
                </a:ln>
                <a:solidFill>
                  <a:srgbClr val="FF0000"/>
                </a:solidFill>
              </a:rPr>
              <a:t>Использование средств защиты органов дыхания (масок)</a:t>
            </a:r>
          </a:p>
          <a:p>
            <a:pPr marL="288000" indent="-342900">
              <a:buFont typeface="Arial" panose="020B0604020202020204" pitchFamily="34" charset="0"/>
              <a:buChar char="•"/>
            </a:pPr>
            <a:r>
              <a:rPr lang="ru-RU" sz="1400" b="1" i="1" dirty="0">
                <a:ln>
                  <a:solidFill>
                    <a:schemeClr val="accent1"/>
                  </a:solidFill>
                </a:ln>
                <a:solidFill>
                  <a:srgbClr val="FF0000"/>
                </a:solidFill>
              </a:rPr>
              <a:t>Ограничение контактов с больными людьми</a:t>
            </a:r>
          </a:p>
          <a:p>
            <a:pPr marL="288000" indent="-342900">
              <a:buFont typeface="Arial" panose="020B0604020202020204" pitchFamily="34" charset="0"/>
              <a:buChar char="•"/>
            </a:pPr>
            <a:r>
              <a:rPr lang="ru-RU" sz="1400" b="1" i="1" dirty="0">
                <a:ln>
                  <a:solidFill>
                    <a:schemeClr val="accent1"/>
                  </a:solidFill>
                </a:ln>
                <a:solidFill>
                  <a:srgbClr val="FF0000"/>
                </a:solidFill>
              </a:rPr>
              <a:t>Воздерживаться от посещения мест массового скопления </a:t>
            </a:r>
            <a:r>
              <a:rPr lang="ru-RU" sz="1400" b="1" i="1" dirty="0" smtClean="0">
                <a:ln>
                  <a:solidFill>
                    <a:schemeClr val="accent1"/>
                  </a:solidFill>
                </a:ln>
                <a:solidFill>
                  <a:srgbClr val="FF0000"/>
                </a:solidFill>
              </a:rPr>
              <a:t>людей</a:t>
            </a:r>
          </a:p>
          <a:p>
            <a:pPr marL="288000" indent="-342900">
              <a:buFont typeface="Arial" panose="020B0604020202020204" pitchFamily="34" charset="0"/>
              <a:buChar char="•"/>
            </a:pPr>
            <a:endParaRPr lang="ru-RU" sz="1400" b="1" i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0717" y="2893817"/>
            <a:ext cx="4466897" cy="3945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возвращении из КНР, других стран, где зарегистрированы случаи заболевания </a:t>
            </a:r>
            <a:r>
              <a:rPr lang="ru-RU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коронавирусной</a:t>
            </a:r>
            <a:r>
              <a:rPr lang="ru-RU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инфекцией, или контакта с больным </a:t>
            </a:r>
            <a:r>
              <a:rPr lang="ru-RU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коронавирусной</a:t>
            </a:r>
            <a:r>
              <a:rPr lang="ru-RU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инфекцией при наличии респираторных проявлений и повышении температуры тела немедленно информировать по телефону медицинскую организацию (поликлиника, скорая медицинская помощь, семейный врач). Для снижения количества дополнительных контактов не посещать места массового скопления людей.</a:t>
            </a:r>
            <a:endParaRPr lang="ru-RU" b="1" i="1" u="sng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226" y="5436112"/>
            <a:ext cx="1935024" cy="1293411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49" y="1555061"/>
            <a:ext cx="2380009" cy="1338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163770"/>
      </p:ext>
    </p:extLst>
  </p:cSld>
  <p:clrMapOvr>
    <a:masterClrMapping/>
  </p:clrMapOvr>
</p:sld>
</file>

<file path=ppt/theme/theme1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6677</TotalTime>
  <Words>184</Words>
  <Application>Microsoft Office PowerPoint</Application>
  <PresentationFormat>Широкоэкранный</PresentationFormat>
  <Paragraphs>29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2_Тема Office</vt:lpstr>
      <vt:lpstr>Министерство здравоохранения Ставропольского края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Мовсесян Левон Эдуардович</dc:creator>
  <cp:lastModifiedBy>Ирина Леухина</cp:lastModifiedBy>
  <cp:revision>156</cp:revision>
  <cp:lastPrinted>2018-01-18T16:01:31Z</cp:lastPrinted>
  <dcterms:created xsi:type="dcterms:W3CDTF">2018-01-16T10:21:29Z</dcterms:created>
  <dcterms:modified xsi:type="dcterms:W3CDTF">2020-03-17T07:50:20Z</dcterms:modified>
</cp:coreProperties>
</file>