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6" r:id="rId6"/>
    <p:sldId id="277" r:id="rId7"/>
    <p:sldId id="278" r:id="rId8"/>
    <p:sldId id="280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57" r:id="rId17"/>
    <p:sldId id="260" r:id="rId18"/>
    <p:sldId id="261" r:id="rId19"/>
    <p:sldId id="262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A9E"/>
    <a:srgbClr val="F2F2F2"/>
    <a:srgbClr val="F3700D"/>
    <a:srgbClr val="3E1F00"/>
    <a:srgbClr val="F58633"/>
    <a:srgbClr val="EA8F16"/>
    <a:srgbClr val="D5539D"/>
    <a:srgbClr val="935DBF"/>
    <a:srgbClr val="623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 сет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356"/>
            <a:ext cx="9133716" cy="3857652"/>
          </a:xfrm>
        </p:spPr>
      </p:pic>
      <p:pic>
        <p:nvPicPr>
          <p:cNvPr id="1026" name="Picture 2" descr="G:\ADMIN\Реклама\Поиск\фото_баннер\Poi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96" y="142852"/>
            <a:ext cx="1087114" cy="857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285728"/>
            <a:ext cx="73580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Revue" pitchFamily="2" charset="0"/>
              </a:rPr>
              <a:t>Центр для одаренных детей «Поиск»</a:t>
            </a:r>
            <a:endParaRPr lang="ru-RU" sz="2800" b="1" cap="none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Revue" pitchFamily="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5000636"/>
            <a:ext cx="8715404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5A9E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«Ожидаемые результаты и эффекты реализации 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005A9E"/>
              </a:solidFill>
              <a:effectLst/>
              <a:latin typeface="Bookman Old Style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5A9E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Концепции развития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5A9E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дополнительного образования детей»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005A9E"/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429132"/>
            <a:ext cx="39982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Revue" pitchFamily="2" charset="0"/>
              </a:rPr>
              <a:t>Круглый стол</a:t>
            </a:r>
            <a:endParaRPr lang="ru-RU" sz="3200" b="1" cap="none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Revue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 сет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741"/>
          <a:stretch>
            <a:fillRect/>
          </a:stretch>
        </p:blipFill>
        <p:spPr>
          <a:xfrm>
            <a:off x="0" y="0"/>
            <a:ext cx="9133716" cy="2285992"/>
          </a:xfr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1916230"/>
          </a:xfrm>
          <a:prstGeom prst="rect">
            <a:avLst/>
          </a:prstGeom>
          <a:solidFill>
            <a:srgbClr val="F2F2F2">
              <a:alpha val="7411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«Разработка и внедрение современных программ профессиональной ориентации (самоопределения), формирующих базовые компетентности, позволяющие адекватно ориентироваться на современных рынках труда, в том числе массового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компетентностного</a:t>
            </a:r>
            <a:r>
              <a:rPr lang="ru-RU" sz="2800" b="1" i="1" dirty="0" smtClean="0">
                <a:solidFill>
                  <a:srgbClr val="C00000"/>
                </a:solidFill>
              </a:rPr>
              <a:t> тренинга»</a:t>
            </a:r>
            <a:endParaRPr kumimoji="0" lang="ru-RU" sz="25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Revue" pitchFamily="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596" y="3071810"/>
            <a:ext cx="82153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yrillicRevue" pitchFamily="2" charset="0"/>
                <a:ea typeface="Times New Roman" pitchFamily="18" charset="0"/>
              </a:rPr>
              <a:t>Краевая инновационная площадка</a:t>
            </a:r>
          </a:p>
          <a:p>
            <a:pPr marL="444500" lvl="0" indent="5413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«Влияние системы психолого-педагогического сопровождения на формирование социальной компетентности и профессионального самоопределения одаренных школьников в условиях специализированного учреждения дополнительного образования детей»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yrillicRevue" pitchFamily="2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 сет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741"/>
          <a:stretch>
            <a:fillRect/>
          </a:stretch>
        </p:blipFill>
        <p:spPr>
          <a:xfrm>
            <a:off x="0" y="0"/>
            <a:ext cx="9133716" cy="2285992"/>
          </a:xfr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1312988"/>
          </a:xfrm>
          <a:prstGeom prst="rect">
            <a:avLst/>
          </a:prstGeom>
          <a:solidFill>
            <a:srgbClr val="F2F2F2">
              <a:alpha val="7411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«Внедрение моделей независимой оценки качества деятельности организаций, оказывающих услуги дополнительного образования, в том числе общественного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рейтингования</a:t>
            </a:r>
            <a:r>
              <a:rPr lang="ru-RU" sz="2800" b="1" i="1" dirty="0" smtClean="0">
                <a:solidFill>
                  <a:srgbClr val="C00000"/>
                </a:solidFill>
              </a:rPr>
              <a:t>»</a:t>
            </a:r>
            <a:endParaRPr kumimoji="0" lang="ru-RU" sz="25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Revue" pitchFamily="2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5804" y="2143117"/>
            <a:ext cx="8229600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Кембриджские экзамены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– 200 чел., 100% сдали, 90% «отлично».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Всероссийские олимпиады школьников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, в том числе и олимпиады, входящие в перечень олимпиад школьников – январь-март 2014:  180 участников, 70 победителей и призеров.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Научно-практические конференции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школьников, конкурсы и турниры – февраль-март 2014: 75 участников, 25 получили дипломы.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ЕГЭ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– средний балл выше 70%.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 сет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741"/>
          <a:stretch>
            <a:fillRect/>
          </a:stretch>
        </p:blipFill>
        <p:spPr>
          <a:xfrm>
            <a:off x="0" y="0"/>
            <a:ext cx="9133716" cy="2285992"/>
          </a:xfr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285728"/>
            <a:ext cx="8501122" cy="695575"/>
          </a:xfrm>
          <a:prstGeom prst="rect">
            <a:avLst/>
          </a:prstGeom>
          <a:solidFill>
            <a:srgbClr val="F2F2F2">
              <a:alpha val="7411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«Разработка и внедрение моделей сетевого взаимодействия организаций различного уровня…»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85720" y="1714496"/>
            <a:ext cx="5214974" cy="8572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CyrillicRevue" pitchFamily="2" charset="0"/>
                <a:ea typeface="Times New Roman" pitchFamily="18" charset="0"/>
                <a:cs typeface="+mn-cs"/>
              </a:rPr>
              <a:t>Интеллектуальные краевые конкурсы, </a:t>
            </a:r>
            <a:br>
              <a:rPr lang="ru-RU" sz="2400" dirty="0" smtClean="0">
                <a:solidFill>
                  <a:srgbClr val="0070C0"/>
                </a:solidFill>
                <a:latin typeface="CyrillicRevue" pitchFamily="2" charset="0"/>
                <a:ea typeface="Times New Roman" pitchFamily="18" charset="0"/>
                <a:cs typeface="+mn-cs"/>
              </a:rPr>
            </a:br>
            <a:r>
              <a:rPr lang="ru-RU" sz="2400" dirty="0" smtClean="0">
                <a:solidFill>
                  <a:srgbClr val="0070C0"/>
                </a:solidFill>
                <a:latin typeface="CyrillicRevue" pitchFamily="2" charset="0"/>
                <a:ea typeface="Times New Roman" pitchFamily="18" charset="0"/>
                <a:cs typeface="+mn-cs"/>
              </a:rPr>
              <a:t>организуемые Центром «Поиск»</a:t>
            </a:r>
            <a:endParaRPr lang="ru-RU" sz="2400" dirty="0">
              <a:solidFill>
                <a:srgbClr val="0070C0"/>
              </a:solidFill>
              <a:latin typeface="CyrillicRevue" pitchFamily="2" charset="0"/>
              <a:ea typeface="Times New Roman" pitchFamily="18" charset="0"/>
              <a:cs typeface="+mn-cs"/>
            </a:endParaRPr>
          </a:p>
        </p:txBody>
      </p:sp>
      <p:graphicFrame>
        <p:nvGraphicFramePr>
          <p:cNvPr id="7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43836"/>
              </p:ext>
            </p:extLst>
          </p:nvPr>
        </p:nvGraphicFramePr>
        <p:xfrm>
          <a:off x="714348" y="2647991"/>
          <a:ext cx="7858180" cy="3781405"/>
        </p:xfrm>
        <a:graphic>
          <a:graphicData uri="http://schemas.openxmlformats.org/drawingml/2006/table">
            <a:tbl>
              <a:tblPr firstRow="1" firstCol="1" bandRow="1"/>
              <a:tblGrid>
                <a:gridCol w="5112770"/>
                <a:gridCol w="2745410"/>
              </a:tblGrid>
              <a:tr h="387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конкурса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Краевая олимпиада дошкольников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 дороге знаний»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Краевая олимпиада первоклассников «Созвездие»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Краевая многопредметная дистанционная олимпиада школьников «Интеллект», в том числе Интернет-соревнование по программированию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43500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(66500 чел/тест)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Краевой фестиваль-конкурс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«Твои возможности, человек!»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Краевой фестиваль-конкурс графики и анимации «Зеленое яблоко»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 сет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741"/>
          <a:stretch>
            <a:fillRect/>
          </a:stretch>
        </p:blipFill>
        <p:spPr>
          <a:xfrm>
            <a:off x="0" y="0"/>
            <a:ext cx="9133716" cy="2285992"/>
          </a:xfr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285728"/>
            <a:ext cx="8501122" cy="695575"/>
          </a:xfrm>
          <a:prstGeom prst="rect">
            <a:avLst/>
          </a:prstGeom>
          <a:solidFill>
            <a:srgbClr val="F2F2F2">
              <a:alpha val="7411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«Разработка и внедрение моделей сетевого взаимодействия организаций различного уровня…»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85720" y="1785926"/>
            <a:ext cx="6158488" cy="85724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CyrillicRevue" pitchFamily="2" charset="0"/>
                <a:ea typeface="Times New Roman" pitchFamily="18" charset="0"/>
                <a:cs typeface="+mn-cs"/>
              </a:rPr>
              <a:t>Формы взаимодействия </a:t>
            </a:r>
            <a:br>
              <a:rPr lang="ru-RU" sz="2400" dirty="0" smtClean="0">
                <a:solidFill>
                  <a:srgbClr val="0070C0"/>
                </a:solidFill>
                <a:latin typeface="CyrillicRevue" pitchFamily="2" charset="0"/>
                <a:ea typeface="Times New Roman" pitchFamily="18" charset="0"/>
                <a:cs typeface="+mn-cs"/>
              </a:rPr>
            </a:br>
            <a:r>
              <a:rPr lang="ru-RU" sz="2400" dirty="0" smtClean="0">
                <a:solidFill>
                  <a:srgbClr val="0070C0"/>
                </a:solidFill>
                <a:latin typeface="CyrillicRevue" pitchFamily="2" charset="0"/>
                <a:ea typeface="Times New Roman" pitchFamily="18" charset="0"/>
                <a:cs typeface="+mn-cs"/>
              </a:rPr>
              <a:t>с образовательными учреждениями: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8596" y="2714620"/>
            <a:ext cx="8229600" cy="38116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/>
              <a:buChar char=""/>
              <a:tabLst>
                <a:tab pos="457200" algn="l"/>
              </a:tabLst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Wingdings"/>
              </a:rPr>
              <a:t>обучение учащихся 6-11 классов на бюджетной основе по специальным программам для умственно-одаренных детей; 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Wingding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/>
              <a:buChar char=""/>
              <a:tabLst>
                <a:tab pos="457200" algn="l"/>
              </a:tabLst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Wingdings"/>
              </a:rPr>
              <a:t>обучение учащихся 1-11 классов в группах на договорной основе;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Wingding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/>
              <a:buChar char=""/>
              <a:tabLst>
                <a:tab pos="457200" algn="l"/>
              </a:tabLst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Wingdings"/>
              </a:rPr>
              <a:t>заочное (дистанционное) обучение;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Wingding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/>
              <a:buChar char=""/>
              <a:tabLst>
                <a:tab pos="457200" algn="l"/>
              </a:tabLst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Wingdings"/>
              </a:rPr>
              <a:t>международная сертификация;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Wingding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/>
              <a:buChar char=""/>
              <a:tabLst>
                <a:tab pos="457200" algn="l"/>
              </a:tabLst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Wingdings"/>
              </a:rPr>
              <a:t>интеллектуальные конкурсы;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Wingding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/>
              <a:buChar char=""/>
              <a:tabLst>
                <a:tab pos="457200" algn="l"/>
              </a:tabLst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Wingdings"/>
              </a:rPr>
              <a:t>дистанционное компьютерное тестирование индивидуальных особенностей школьников;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Wingding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/>
              <a:buChar char=""/>
              <a:tabLst>
                <a:tab pos="457200" algn="l"/>
              </a:tabLst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Wingdings"/>
              </a:rPr>
              <a:t>корпоративное обучение;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Wingding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/>
              <a:buChar char=""/>
              <a:tabLst>
                <a:tab pos="457200" algn="l"/>
              </a:tabLst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Wingdings"/>
              </a:rPr>
              <a:t>проведение психолого-педагогических семинаров, тренингов консультаций, тематических родительских собраний. 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 сет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741"/>
          <a:stretch>
            <a:fillRect/>
          </a:stretch>
        </p:blipFill>
        <p:spPr>
          <a:xfrm>
            <a:off x="0" y="0"/>
            <a:ext cx="9133716" cy="2285992"/>
          </a:xfr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285728"/>
            <a:ext cx="8715436" cy="1318181"/>
          </a:xfrm>
          <a:prstGeom prst="rect">
            <a:avLst/>
          </a:prstGeom>
          <a:solidFill>
            <a:srgbClr val="F2F2F2">
              <a:alpha val="7411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«Формирование современной системы сопровождения непрерывного профессионального развития педагогических кадров сферы дополнительного образования»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57158" y="2428868"/>
            <a:ext cx="5214974" cy="50006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CyrillicRevue" pitchFamily="2" charset="0"/>
                <a:ea typeface="Times New Roman" pitchFamily="18" charset="0"/>
                <a:cs typeface="+mn-cs"/>
              </a:rPr>
              <a:t>Работа с педагогическими кадрами</a:t>
            </a:r>
          </a:p>
        </p:txBody>
      </p:sp>
      <p:graphicFrame>
        <p:nvGraphicFramePr>
          <p:cNvPr id="7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503977"/>
              </p:ext>
            </p:extLst>
          </p:nvPr>
        </p:nvGraphicFramePr>
        <p:xfrm>
          <a:off x="500034" y="3214686"/>
          <a:ext cx="8143932" cy="2714644"/>
        </p:xfrm>
        <a:graphic>
          <a:graphicData uri="http://schemas.openxmlformats.org/drawingml/2006/table">
            <a:tbl>
              <a:tblPr firstRow="1" firstCol="1" bandRow="1"/>
              <a:tblGrid>
                <a:gridCol w="4714908"/>
                <a:gridCol w="3429024"/>
              </a:tblGrid>
              <a:tr h="535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Мероприятие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2013-2014 </a:t>
                      </a:r>
                      <a:r>
                        <a:rPr lang="ru-RU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уч.год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квалификации </a:t>
                      </a:r>
                      <a:endParaRPr lang="ru-RU" sz="20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свыше 100 педагогов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Центра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Выступления перед педагогической общественностью </a:t>
                      </a:r>
                      <a:endParaRPr lang="ru-RU" sz="20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выступления,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1250 педагогов края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 методических и научно-практических семинаров на базе Центра «Поиск»</a:t>
                      </a:r>
                      <a:endParaRPr lang="ru-RU" sz="20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семинаров,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 участников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 сет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741"/>
          <a:stretch>
            <a:fillRect/>
          </a:stretch>
        </p:blipFill>
        <p:spPr>
          <a:xfrm>
            <a:off x="0" y="0"/>
            <a:ext cx="9133716" cy="2285992"/>
          </a:xfr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285728"/>
            <a:ext cx="8715436" cy="1318181"/>
          </a:xfrm>
          <a:prstGeom prst="rect">
            <a:avLst/>
          </a:prstGeom>
          <a:solidFill>
            <a:srgbClr val="F2F2F2">
              <a:alpha val="7411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«Формирование современной системы сопровождения непрерывного профессионального развития педагогических кадров сферы дополнительного образования»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57158" y="2428868"/>
            <a:ext cx="5214974" cy="5000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CyrillicRevue" pitchFamily="2" charset="0"/>
                <a:ea typeface="Times New Roman" pitchFamily="18" charset="0"/>
                <a:cs typeface="+mn-cs"/>
              </a:rPr>
              <a:t>Семинары 2014-2015 учебного года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57290" y="3214686"/>
            <a:ext cx="5429288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5A9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Ноябрь – математика;</a:t>
            </a:r>
          </a:p>
          <a:p>
            <a:pPr marL="3600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5A9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Декабрь – иностранный язык;</a:t>
            </a:r>
          </a:p>
          <a:p>
            <a:pPr marL="360000" lvl="0" indent="-342900">
              <a:buClr>
                <a:srgbClr val="005A9E"/>
              </a:buClr>
              <a:buFont typeface="Wingdings" pitchFamily="2" charset="2"/>
              <a:buChar char="§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Март – русский </a:t>
            </a:r>
            <a:r>
              <a:rPr lang="ru-RU" sz="2400" dirty="0" smtClean="0"/>
              <a:t>язык;</a:t>
            </a:r>
          </a:p>
          <a:p>
            <a:pPr marL="360000" lvl="0" indent="-342900">
              <a:buClr>
                <a:srgbClr val="005A9E"/>
              </a:buClr>
              <a:buFont typeface="Wingdings" pitchFamily="2" charset="2"/>
              <a:buChar char="§"/>
            </a:pPr>
            <a:r>
              <a:rPr lang="ru-RU" sz="2400" dirty="0" smtClean="0"/>
              <a:t>Апрель – психолого-педагогический.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aexpert.ru/sproject/innovation/inno2.jpg/"/>
          <p:cNvPicPr>
            <a:picLocks noChangeAspect="1" noChangeArrowheads="1"/>
          </p:cNvPicPr>
          <p:nvPr/>
        </p:nvPicPr>
        <p:blipFill>
          <a:blip r:embed="rId2"/>
          <a:srcRect l="8143"/>
          <a:stretch>
            <a:fillRect/>
          </a:stretch>
        </p:blipFill>
        <p:spPr bwMode="auto">
          <a:xfrm>
            <a:off x="0" y="0"/>
            <a:ext cx="63154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705403">
            <a:off x="2167557" y="836565"/>
            <a:ext cx="6929818" cy="1171127"/>
          </a:xfrm>
          <a:gradFill flip="none" rotWithShape="1">
            <a:gsLst>
              <a:gs pos="0">
                <a:srgbClr val="F58633">
                  <a:tint val="66000"/>
                  <a:satMod val="160000"/>
                </a:srgbClr>
              </a:gs>
              <a:gs pos="50000">
                <a:srgbClr val="F58633">
                  <a:tint val="44500"/>
                  <a:satMod val="160000"/>
                </a:srgbClr>
              </a:gs>
              <a:gs pos="100000">
                <a:srgbClr val="F586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Инновационный поход в работе с одарёнными детьми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709373">
            <a:off x="3896179" y="2510194"/>
            <a:ext cx="5071242" cy="901485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5A9E"/>
                </a:solidFill>
              </a:rPr>
              <a:t>как технология реализации современного образования </a:t>
            </a:r>
            <a:endParaRPr lang="ru-RU" dirty="0">
              <a:solidFill>
                <a:srgbClr val="005A9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5786454"/>
            <a:ext cx="4659533" cy="93038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2800" i="1" dirty="0" err="1" smtClean="0"/>
              <a:t>Бадальян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Инга</a:t>
            </a:r>
            <a:r>
              <a:rPr lang="ru-RU" sz="2800" i="1" dirty="0" smtClean="0"/>
              <a:t> Борисовна,</a:t>
            </a:r>
          </a:p>
          <a:p>
            <a:pPr algn="r">
              <a:lnSpc>
                <a:spcPct val="70000"/>
              </a:lnSpc>
            </a:pPr>
            <a:r>
              <a:rPr lang="ru-RU" sz="2000" i="1" dirty="0" smtClean="0"/>
              <a:t>руководитель психологической службы Центра «Поиск»</a:t>
            </a:r>
            <a:r>
              <a:rPr lang="ru-RU" sz="2800" i="1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berilac.com/wp-content/uploads/2012/11/evolutia_omului.jpg"/>
          <p:cNvPicPr>
            <a:picLocks noChangeAspect="1" noChangeArrowheads="1"/>
          </p:cNvPicPr>
          <p:nvPr/>
        </p:nvPicPr>
        <p:blipFill>
          <a:blip r:embed="rId2"/>
          <a:srcRect l="9496" r="7962"/>
          <a:stretch>
            <a:fillRect/>
          </a:stretch>
        </p:blipFill>
        <p:spPr bwMode="auto">
          <a:xfrm>
            <a:off x="0" y="1371800"/>
            <a:ext cx="9144000" cy="496029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21429607">
            <a:off x="1082037" y="310387"/>
            <a:ext cx="6777644" cy="591788"/>
          </a:xfrm>
          <a:prstGeom prst="rect">
            <a:avLst/>
          </a:prstGeom>
          <a:gradFill flip="none" rotWithShape="1">
            <a:gsLst>
              <a:gs pos="0">
                <a:srgbClr val="F58633">
                  <a:tint val="66000"/>
                  <a:satMod val="160000"/>
                </a:srgbClr>
              </a:gs>
              <a:gs pos="50000">
                <a:srgbClr val="F58633">
                  <a:tint val="44500"/>
                  <a:satMod val="160000"/>
                </a:srgbClr>
              </a:gs>
              <a:gs pos="100000">
                <a:srgbClr val="F586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ПРАВО ЧЕЛОВЕКА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 rot="404680">
            <a:off x="1583159" y="1283762"/>
            <a:ext cx="6371904" cy="6100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РАЗВИТИЕ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5A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wallshark.com/wallpapers/2013/05/International-Childrens-Day-June-1-HD-73-1920x2560.jpg"/>
          <p:cNvPicPr>
            <a:picLocks noChangeAspect="1" noChangeArrowheads="1"/>
          </p:cNvPicPr>
          <p:nvPr/>
        </p:nvPicPr>
        <p:blipFill>
          <a:blip r:embed="rId2"/>
          <a:srcRect l="3866" r="2383" b="12075"/>
          <a:stretch>
            <a:fillRect/>
          </a:stretch>
        </p:blipFill>
        <p:spPr bwMode="auto">
          <a:xfrm>
            <a:off x="428596" y="928670"/>
            <a:ext cx="8429684" cy="592933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 rot="21429607">
            <a:off x="1298572" y="327383"/>
            <a:ext cx="6777644" cy="591788"/>
          </a:xfrm>
          <a:prstGeom prst="rect">
            <a:avLst/>
          </a:prstGeom>
          <a:gradFill flip="none" rotWithShape="1">
            <a:gsLst>
              <a:gs pos="0">
                <a:srgbClr val="F58633">
                  <a:tint val="66000"/>
                  <a:satMod val="160000"/>
                </a:srgbClr>
              </a:gs>
              <a:gs pos="50000">
                <a:srgbClr val="F58633">
                  <a:tint val="44500"/>
                  <a:satMod val="160000"/>
                </a:srgbClr>
              </a:gs>
              <a:gs pos="100000">
                <a:srgbClr val="F586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Arial" pitchFamily="34" charset="0"/>
              </a:rPr>
              <a:t>СВОБОДНЫЙ ВЫБОР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 rot="404680">
            <a:off x="1799695" y="1443609"/>
            <a:ext cx="6371904" cy="6100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РАЗЛИЧНЫХ ВИДОВ ДЕЯТЕЛЬНОСТИ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m-centre.ru/i/wp-content/uploads/2013/09/137999_html_m2cb109ab.jpg"/>
          <p:cNvPicPr>
            <a:picLocks noChangeAspect="1" noChangeArrowheads="1"/>
          </p:cNvPicPr>
          <p:nvPr/>
        </p:nvPicPr>
        <p:blipFill>
          <a:blip r:embed="rId2"/>
          <a:srcRect l="471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 rot="21429607">
            <a:off x="636691" y="2041307"/>
            <a:ext cx="7439932" cy="591788"/>
          </a:xfrm>
          <a:prstGeom prst="rect">
            <a:avLst/>
          </a:prstGeom>
          <a:gradFill flip="none" rotWithShape="1">
            <a:gsLst>
              <a:gs pos="0">
                <a:srgbClr val="F58633">
                  <a:tint val="66000"/>
                  <a:satMod val="160000"/>
                </a:srgbClr>
              </a:gs>
              <a:gs pos="50000">
                <a:srgbClr val="F58633">
                  <a:tint val="44500"/>
                  <a:satMod val="160000"/>
                </a:srgbClr>
              </a:gs>
              <a:gs pos="100000">
                <a:srgbClr val="F586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ИНФОРМАЦИОННЫЙ ВЕК =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 rot="20713223">
            <a:off x="1605148" y="2882309"/>
            <a:ext cx="6994545" cy="6100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СЕТЕВОЕ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5A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СТОЛЕТИЕ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5A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000636"/>
            <a:ext cx="3000396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НЕОПРЕДЕЛЁННОСТЬ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4929198"/>
            <a:ext cx="3071834" cy="1500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ИЗМЕНЕНИЯ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 сет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741"/>
          <a:stretch>
            <a:fillRect/>
          </a:stretch>
        </p:blipFill>
        <p:spPr>
          <a:xfrm>
            <a:off x="0" y="0"/>
            <a:ext cx="9133716" cy="2285992"/>
          </a:xfr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21468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Revue" pitchFamily="2" charset="0"/>
              </a:rPr>
              <a:t>Роль и место Центра «Поиск» в системе работы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Revue" pitchFamily="2" charset="0"/>
              </a:rPr>
              <a:t>с одаренными детьми Ставропольского края</a:t>
            </a:r>
            <a:endParaRPr kumimoji="0" lang="ru-RU" sz="25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Revue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5143512"/>
            <a:ext cx="46595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 err="1" smtClean="0"/>
              <a:t>Леухина</a:t>
            </a:r>
            <a:r>
              <a:rPr lang="ru-RU" sz="2800" i="1" dirty="0" smtClean="0"/>
              <a:t> Ирина Григорьевна,</a:t>
            </a:r>
          </a:p>
          <a:p>
            <a:pPr algn="r"/>
            <a:r>
              <a:rPr lang="ru-RU" sz="2000" i="1" dirty="0" smtClean="0"/>
              <a:t>руководитель отдела дистанционных технологий Центра «Поиск»</a:t>
            </a:r>
            <a:endParaRPr lang="ru-RU" sz="2000" dirty="0" smtClean="0"/>
          </a:p>
          <a:p>
            <a:pPr algn="r"/>
            <a:r>
              <a:rPr lang="ru-RU" sz="2800" i="1" dirty="0" smtClean="0"/>
              <a:t> </a:t>
            </a:r>
            <a:endParaRPr lang="ru-RU" sz="2800" dirty="0"/>
          </a:p>
        </p:txBody>
      </p:sp>
      <p:pic>
        <p:nvPicPr>
          <p:cNvPr id="8" name="Picture 2" descr="G:\ADMIN\Реклама\Поиск\фото_баннер\Poi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087114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sfexaminer.com/imager/kenneth-robinson/b/original/2469660/15e5/Calendar1.jpg"/>
          <p:cNvPicPr>
            <a:picLocks noChangeAspect="1" noChangeArrowheads="1"/>
          </p:cNvPicPr>
          <p:nvPr/>
        </p:nvPicPr>
        <p:blipFill>
          <a:blip r:embed="rId2"/>
          <a:srcRect l="6213" r="4588"/>
          <a:stretch>
            <a:fillRect/>
          </a:stretch>
        </p:blipFill>
        <p:spPr bwMode="auto">
          <a:xfrm>
            <a:off x="0" y="1100467"/>
            <a:ext cx="9144000" cy="575753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3214678" cy="1857388"/>
          </a:xfr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СЭР КЕН РОБИНСОН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</a:rPr>
              <a:t>Ken Robinson</a:t>
            </a:r>
            <a:r>
              <a:rPr lang="ru-RU" sz="3200" b="1" dirty="0" smtClean="0">
                <a:solidFill>
                  <a:schemeClr val="tx1"/>
                </a:solidFill>
              </a:rPr>
              <a:t>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2071678"/>
            <a:ext cx="3214678" cy="185738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ДОКТОР ФИЛОСОФИИ, ПРИЗНАННЫЙ ВО ВСЕМ МИРЕ ЛИДЕР В ОБЛАСТИ ОБРАЗОВАНИЯ, ТВОРЧЕСТВА И ИННОВАЦИЙ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 сет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741"/>
          <a:stretch>
            <a:fillRect/>
          </a:stretch>
        </p:blipFill>
        <p:spPr>
          <a:xfrm>
            <a:off x="0" y="0"/>
            <a:ext cx="9133716" cy="2285992"/>
          </a:xfr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285728"/>
            <a:ext cx="8643998" cy="1011367"/>
          </a:xfrm>
          <a:prstGeom prst="rect">
            <a:avLst/>
          </a:prstGeom>
          <a:solidFill>
            <a:srgbClr val="F2F2F2">
              <a:alpha val="7411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«Повышение доступности программ дополнительного образования, в том числе  </a:t>
            </a:r>
          </a:p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для особых категорий детей»</a:t>
            </a:r>
            <a:endParaRPr kumimoji="0" lang="ru-RU" sz="25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Revue" pitchFamily="2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2428868"/>
            <a:ext cx="79295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Филиалы Центра «Поиск»:</a:t>
            </a:r>
          </a:p>
          <a:p>
            <a:pPr marL="53340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Буденновск</a:t>
            </a:r>
          </a:p>
          <a:p>
            <a:pPr marL="53340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Изобильный</a:t>
            </a:r>
          </a:p>
          <a:p>
            <a:pPr marL="53340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Кисловодск</a:t>
            </a:r>
          </a:p>
          <a:p>
            <a:pPr marL="53340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Минеральные Воды</a:t>
            </a:r>
          </a:p>
          <a:p>
            <a:pPr marL="53340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Невинномысск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Число учащихся Центра «Поиск»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7500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 сет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741"/>
          <a:stretch>
            <a:fillRect/>
          </a:stretch>
        </p:blipFill>
        <p:spPr>
          <a:xfrm>
            <a:off x="0" y="0"/>
            <a:ext cx="9133716" cy="2285992"/>
          </a:xfr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1011367"/>
          </a:xfrm>
          <a:prstGeom prst="rect">
            <a:avLst/>
          </a:prstGeom>
          <a:solidFill>
            <a:srgbClr val="F2F2F2">
              <a:alpha val="7411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«Развитие моделей инклюзивного дополнительного образования и создание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безбарьерной</a:t>
            </a:r>
            <a:r>
              <a:rPr lang="ru-RU" sz="2800" b="1" i="1" dirty="0" smtClean="0">
                <a:solidFill>
                  <a:srgbClr val="C00000"/>
                </a:solidFill>
              </a:rPr>
              <a:t> среды </a:t>
            </a:r>
          </a:p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в организациях дополнительного образования»</a:t>
            </a:r>
            <a:endParaRPr kumimoji="0" lang="ru-RU" sz="25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Revue" pitchFamily="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10" y="2928934"/>
            <a:ext cx="792958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spc="100" dirty="0" smtClean="0">
                <a:solidFill>
                  <a:srgbClr val="0070C0"/>
                </a:solidFill>
                <a:latin typeface="CyrillicRevue"/>
                <a:ea typeface="Times New Roman"/>
                <a:cs typeface="Calibri"/>
              </a:rPr>
              <a:t>Компоненты модели свободного развития</a:t>
            </a:r>
          </a:p>
          <a:p>
            <a:pPr marL="541338" indent="2667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smtClean="0"/>
              <a:t>Образовательные программы</a:t>
            </a:r>
          </a:p>
          <a:p>
            <a:pPr marL="541338" indent="2667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smtClean="0"/>
              <a:t>Психолого-педагогическое сопровождение</a:t>
            </a:r>
          </a:p>
          <a:p>
            <a:pPr marL="541338" indent="2667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smtClean="0"/>
              <a:t>Воспитательная программа «Человек успеха!»</a:t>
            </a:r>
          </a:p>
          <a:p>
            <a:pPr marL="541338" indent="2667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smtClean="0"/>
              <a:t>Школа для родителей</a:t>
            </a:r>
          </a:p>
          <a:p>
            <a:pPr marL="541338" indent="2667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smtClean="0"/>
              <a:t>Система интеллектуальных конкурсов</a:t>
            </a:r>
          </a:p>
          <a:p>
            <a:pPr marL="541338" indent="266700">
              <a:buClr>
                <a:srgbClr val="C00000"/>
              </a:buClr>
              <a:buFont typeface="Wingdings" pitchFamily="2" charset="2"/>
              <a:buChar char="§"/>
            </a:pPr>
            <a:endParaRPr lang="ru-RU" sz="2000" dirty="0" smtClean="0"/>
          </a:p>
          <a:p>
            <a:pPr marL="53340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 сет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741"/>
          <a:stretch>
            <a:fillRect/>
          </a:stretch>
        </p:blipFill>
        <p:spPr>
          <a:xfrm>
            <a:off x="0" y="0"/>
            <a:ext cx="9133716" cy="2285992"/>
          </a:xfr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709746"/>
          </a:xfrm>
          <a:prstGeom prst="rect">
            <a:avLst/>
          </a:prstGeom>
          <a:solidFill>
            <a:srgbClr val="F2F2F2">
              <a:alpha val="7411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«Расширение спектра программ </a:t>
            </a:r>
          </a:p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дополнительного образования» </a:t>
            </a:r>
            <a:endParaRPr kumimoji="0" lang="ru-RU" sz="25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Revue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2285992"/>
          <a:ext cx="8143933" cy="3840480"/>
        </p:xfrm>
        <a:graphic>
          <a:graphicData uri="http://schemas.openxmlformats.org/drawingml/2006/table">
            <a:tbl>
              <a:tblPr/>
              <a:tblGrid>
                <a:gridCol w="3976071"/>
                <a:gridCol w="226872"/>
                <a:gridCol w="3940990"/>
              </a:tblGrid>
              <a:tr h="2401306">
                <a:tc>
                  <a:txBody>
                    <a:bodyPr/>
                    <a:lstStyle/>
                    <a:p>
                      <a:pPr marL="180340"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spc="100" dirty="0" smtClean="0">
                          <a:solidFill>
                            <a:srgbClr val="0070C0"/>
                          </a:solidFill>
                          <a:latin typeface="CyrillicRevue"/>
                          <a:ea typeface="Times New Roman"/>
                          <a:cs typeface="Calibri"/>
                        </a:rPr>
                        <a:t>Дошкольникам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«Лицей для малышей»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Монтессори-класс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"Я сам"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Введение в школьную жизнь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Английский язык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Детский художественный труд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Изостудия «Волшебный карандаш»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Студия эстетического развития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Хореографическая студия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Логоритмика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Практическая психология</a:t>
                      </a:r>
                    </a:p>
                  </a:txBody>
                  <a:tcPr marL="38340" marR="38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38340" marR="38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spc="100" dirty="0" smtClean="0">
                          <a:solidFill>
                            <a:srgbClr val="0070C0"/>
                          </a:solidFill>
                          <a:latin typeface="CyrillicRevue"/>
                          <a:ea typeface="Times New Roman"/>
                          <a:cs typeface="Calibri"/>
                        </a:rPr>
                        <a:t>Учащимся </a:t>
                      </a:r>
                      <a:r>
                        <a:rPr lang="ru-RU" sz="1800" spc="100" dirty="0">
                          <a:solidFill>
                            <a:srgbClr val="0070C0"/>
                          </a:solidFill>
                          <a:latin typeface="CyrillicRevue"/>
                          <a:ea typeface="Times New Roman"/>
                          <a:cs typeface="Calibri"/>
                        </a:rPr>
                        <a:t>1–4 классов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Техника умственной работы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«Одаренный ребенок»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Английский и немецкий языки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Русский язык. Культура речи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Информатика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Математика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Изостудия "Волшебный карандаш"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Студия эстетического развития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Вокальная студия "Планета детства"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Хореографическая студия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Шахматная студия «Дебют»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Практическая психология</a:t>
                      </a:r>
                    </a:p>
                  </a:txBody>
                  <a:tcPr marL="38340" marR="38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 сет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741"/>
          <a:stretch>
            <a:fillRect/>
          </a:stretch>
        </p:blipFill>
        <p:spPr>
          <a:xfrm>
            <a:off x="0" y="0"/>
            <a:ext cx="9133716" cy="2285992"/>
          </a:xfr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709746"/>
          </a:xfrm>
          <a:prstGeom prst="rect">
            <a:avLst/>
          </a:prstGeom>
          <a:solidFill>
            <a:srgbClr val="F2F2F2">
              <a:alpha val="7411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«Расширение спектра программ </a:t>
            </a:r>
          </a:p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дополнительного образования» </a:t>
            </a:r>
            <a:endParaRPr kumimoji="0" lang="ru-RU" sz="25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Revue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928802"/>
          <a:ext cx="8572528" cy="4663440"/>
        </p:xfrm>
        <a:graphic>
          <a:graphicData uri="http://schemas.openxmlformats.org/drawingml/2006/table">
            <a:tbl>
              <a:tblPr/>
              <a:tblGrid>
                <a:gridCol w="4185322"/>
                <a:gridCol w="238811"/>
                <a:gridCol w="4148395"/>
              </a:tblGrid>
              <a:tr h="2788613">
                <a:tc>
                  <a:txBody>
                    <a:bodyPr/>
                    <a:lstStyle/>
                    <a:p>
                      <a:pPr marL="180340" indent="450215" algn="just"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solidFill>
                            <a:srgbClr val="0070C0"/>
                          </a:solidFill>
                          <a:latin typeface="CyrillicRevue"/>
                          <a:ea typeface="Times New Roman"/>
                          <a:cs typeface="Calibri"/>
                        </a:rPr>
                        <a:t>Учащимся 5–8 классов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Техника умственной работы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Английский язык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Немецкий язык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Французский язык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Испанский язык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Итальянский и чешский языки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Русский язык. Культура речи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Информатика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Математика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Физика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Скорочтение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Студия эстетического развития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Шахматная студия "Дебют"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Вокальная студия "Планета детства"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Хореографическая студия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Практическая психология</a:t>
                      </a:r>
                    </a:p>
                  </a:txBody>
                  <a:tcPr marL="38340" marR="38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38340" marR="38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9388" indent="361950" algn="just">
                        <a:spcAft>
                          <a:spcPts val="0"/>
                        </a:spcAft>
                      </a:pPr>
                      <a:r>
                        <a:rPr lang="ru-RU" sz="1800" spc="100" dirty="0" smtClean="0">
                          <a:solidFill>
                            <a:srgbClr val="0070C0"/>
                          </a:solidFill>
                          <a:latin typeface="CyrillicRevue"/>
                          <a:ea typeface="Times New Roman"/>
                          <a:cs typeface="Calibri"/>
                        </a:rPr>
                        <a:t>Учащимся  </a:t>
                      </a:r>
                      <a:r>
                        <a:rPr lang="ru-RU" sz="1800" spc="100" dirty="0">
                          <a:solidFill>
                            <a:srgbClr val="0070C0"/>
                          </a:solidFill>
                          <a:latin typeface="CyrillicRevue"/>
                          <a:ea typeface="Times New Roman"/>
                          <a:cs typeface="Calibri"/>
                        </a:rPr>
                        <a:t>9–11 классов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Русский язык. Культура речи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Английский, немецкий, испанский, французский, итальянский, чешский языки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Обществознание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История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Математика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Физика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Информатика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Скорочтение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Студия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эстетического развития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Вокальная студия "Планета детства"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Подготовка к ГИА и ЕГЭ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Wingdings"/>
                        <a:buChar char="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Практическая психология</a:t>
                      </a:r>
                    </a:p>
                  </a:txBody>
                  <a:tcPr marL="38340" marR="38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 сет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741"/>
          <a:stretch>
            <a:fillRect/>
          </a:stretch>
        </p:blipFill>
        <p:spPr>
          <a:xfrm>
            <a:off x="0" y="0"/>
            <a:ext cx="9133716" cy="2285992"/>
          </a:xfr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709746"/>
          </a:xfrm>
          <a:prstGeom prst="rect">
            <a:avLst/>
          </a:prstGeom>
          <a:solidFill>
            <a:srgbClr val="F2F2F2">
              <a:alpha val="7411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«Расширение спектра программ </a:t>
            </a:r>
          </a:p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дополнительного образования» </a:t>
            </a:r>
            <a:endParaRPr kumimoji="0" lang="ru-RU" sz="25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Revue" pitchFamily="2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57290" y="3071810"/>
            <a:ext cx="678661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yrillicRevue" pitchFamily="2" charset="0"/>
                <a:ea typeface="Times New Roman" pitchFamily="18" charset="0"/>
              </a:rPr>
              <a:t>Летние смены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A9E"/>
              </a:buClr>
              <a:buSzTx/>
              <a:buFont typeface="Wingdings" pitchFamily="2" charset="2"/>
              <a:buChar char="§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Каникулярный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интенсив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для учащихся от 3 до 18 лет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A9E"/>
              </a:buClr>
              <a:buSzTx/>
              <a:buFont typeface="Wingdings" pitchFamily="2" charset="2"/>
              <a:buChar char="§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«Умные каникулы» – для учащихся 4-8 классов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A9E"/>
              </a:buClr>
              <a:buSzTx/>
              <a:buFont typeface="Wingdings" pitchFamily="2" charset="2"/>
              <a:buChar char="§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Летняя профильная смена – для учащихся 9-11 классов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A9E"/>
              </a:buClr>
              <a:buSzTx/>
              <a:buFont typeface="Wingdings" pitchFamily="2" charset="2"/>
              <a:buChar char="§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Летняя компьютерная школа – для учащихся 9-11 классов</a:t>
            </a:r>
          </a:p>
          <a:p>
            <a:pPr marL="268288" lvl="0" indent="-2682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5A9E"/>
              </a:buCl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</a:rPr>
              <a:t>Летняя бизнес-школа –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для учащихся 8-11 классов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 сет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741"/>
          <a:stretch>
            <a:fillRect/>
          </a:stretch>
        </p:blipFill>
        <p:spPr>
          <a:xfrm>
            <a:off x="0" y="0"/>
            <a:ext cx="9133716" cy="2285992"/>
          </a:xfr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709746"/>
          </a:xfrm>
          <a:prstGeom prst="rect">
            <a:avLst/>
          </a:prstGeom>
          <a:solidFill>
            <a:srgbClr val="F2F2F2">
              <a:alpha val="7411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«Расширение спектра программ </a:t>
            </a:r>
          </a:p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дополнительного образования» </a:t>
            </a:r>
            <a:endParaRPr kumimoji="0" lang="ru-RU" sz="25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Revue" pitchFamily="2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2714620"/>
            <a:ext cx="6786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yrillicRevue" pitchFamily="2" charset="0"/>
                <a:ea typeface="Times New Roman" pitchFamily="18" charset="0"/>
              </a:rPr>
              <a:t>Формы обучения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3500438"/>
          <a:ext cx="7643866" cy="1752600"/>
        </p:xfrm>
        <a:graphic>
          <a:graphicData uri="http://schemas.openxmlformats.org/drawingml/2006/table">
            <a:tbl>
              <a:tblPr/>
              <a:tblGrid>
                <a:gridCol w="2829733"/>
                <a:gridCol w="1385109"/>
                <a:gridCol w="1285884"/>
                <a:gridCol w="214314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Форма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Возраст, лет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Число учащихся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Число программ/ курсов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очная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2 - 18 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5850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26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Calibri"/>
                        </a:rPr>
                        <a:t>очно–заочная  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Calibri"/>
                        </a:rPr>
                        <a:t>14-18 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Calibri"/>
                        </a:rPr>
                        <a:t>1500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Calibri"/>
                        </a:rPr>
                        <a:t>6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Calibri"/>
                        </a:rPr>
                        <a:t>заочная/дистанционная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Calibri"/>
                        </a:rPr>
                        <a:t>13-18 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Calibri"/>
                        </a:rPr>
                        <a:t>150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Calibri"/>
                        </a:rPr>
                        <a:t>35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 сет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741"/>
          <a:stretch>
            <a:fillRect/>
          </a:stretch>
        </p:blipFill>
        <p:spPr>
          <a:xfrm>
            <a:off x="0" y="0"/>
            <a:ext cx="9133716" cy="2285992"/>
          </a:xfr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1312988"/>
          </a:xfrm>
          <a:prstGeom prst="rect">
            <a:avLst/>
          </a:prstGeom>
          <a:solidFill>
            <a:srgbClr val="F2F2F2">
              <a:alpha val="7411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«Реализация системы адресных мер, направленных на обеспечение доступности качественных программ дополнительного образования </a:t>
            </a:r>
          </a:p>
          <a:p>
            <a:pPr algn="ctr">
              <a:lnSpc>
                <a:spcPct val="7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для детей  в сельской местности»</a:t>
            </a:r>
            <a:endParaRPr kumimoji="0" lang="ru-RU" sz="25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Revue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2357430"/>
          <a:ext cx="7643866" cy="4050789"/>
        </p:xfrm>
        <a:graphic>
          <a:graphicData uri="http://schemas.openxmlformats.org/drawingml/2006/table">
            <a:tbl>
              <a:tblPr/>
              <a:tblGrid>
                <a:gridCol w="428628"/>
                <a:gridCol w="2143140"/>
                <a:gridCol w="1142867"/>
                <a:gridCol w="285893"/>
                <a:gridCol w="428628"/>
                <a:gridCol w="1785950"/>
                <a:gridCol w="1428760"/>
              </a:tblGrid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Calibri"/>
                        </a:rPr>
                        <a:t>№</a:t>
                      </a:r>
                      <a:endParaRPr lang="ru-RU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Calibri"/>
                        </a:rPr>
                        <a:t>Район/ город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Calibri"/>
                        </a:rPr>
                        <a:t>Число учащихся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Calibri"/>
                        </a:rPr>
                        <a:t>№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Calibri"/>
                        </a:rPr>
                        <a:t>Район/ город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Calibri"/>
                        </a:rPr>
                        <a:t>Число учащихся</a:t>
                      </a:r>
                      <a:endParaRPr lang="ru-RU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Calibri"/>
                        </a:rPr>
                        <a:t>Александровский</a:t>
                      </a:r>
                      <a:endParaRPr lang="ru-RU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11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Советский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9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Calibri"/>
                        </a:rPr>
                        <a:t>Андроповский</a:t>
                      </a:r>
                      <a:endParaRPr lang="ru-RU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12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Степновский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Благодарненский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13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Труновский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Изобильненский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Calibri"/>
                        </a:rPr>
                        <a:t>10</a:t>
                      </a:r>
                      <a:endParaRPr lang="ru-RU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14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Шпаковский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Красногвардейский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15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Георгиевск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6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Левокумский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16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Ессентуки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Нефтекумский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17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Железноводск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8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Новоселицкий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18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Пятигорск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9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Петровский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19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Ставрополь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25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10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Предгорный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Calibri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7329" marR="4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472" y="1785926"/>
            <a:ext cx="6786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yrillicRevue" pitchFamily="2" charset="0"/>
                <a:ea typeface="Times New Roman" pitchFamily="18" charset="0"/>
              </a:rPr>
              <a:t>Отделение физики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914</Words>
  <Application>Microsoft Office PowerPoint</Application>
  <PresentationFormat>Экран (4:3)</PresentationFormat>
  <Paragraphs>247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Интеллектуальные краевые конкурсы,  организуемые Центром «Поиск»</vt:lpstr>
      <vt:lpstr>Формы взаимодействия  с образовательными учреждениями:</vt:lpstr>
      <vt:lpstr>Работа с педагогическими кадрами</vt:lpstr>
      <vt:lpstr>Семинары 2014-2015 учебного года</vt:lpstr>
      <vt:lpstr>Инновационный поход в работе с одарёнными детьми</vt:lpstr>
      <vt:lpstr>Презентация PowerPoint</vt:lpstr>
      <vt:lpstr>Презентация PowerPoint</vt:lpstr>
      <vt:lpstr>Презентация PowerPoint</vt:lpstr>
      <vt:lpstr>СЭР КЕН РОБИНСОН  (Ken Robinson)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ДРУЖОК</dc:creator>
  <cp:lastModifiedBy>Лидия Никотина</cp:lastModifiedBy>
  <cp:revision>85</cp:revision>
  <dcterms:created xsi:type="dcterms:W3CDTF">2014-08-18T12:20:26Z</dcterms:created>
  <dcterms:modified xsi:type="dcterms:W3CDTF">2014-08-20T05:34:07Z</dcterms:modified>
</cp:coreProperties>
</file>